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350" r:id="rId2"/>
    <p:sldId id="409" r:id="rId3"/>
    <p:sldId id="416" r:id="rId4"/>
    <p:sldId id="437" r:id="rId5"/>
    <p:sldId id="432" r:id="rId6"/>
    <p:sldId id="417" r:id="rId7"/>
    <p:sldId id="438" r:id="rId8"/>
    <p:sldId id="439" r:id="rId9"/>
    <p:sldId id="440" r:id="rId10"/>
    <p:sldId id="441" r:id="rId11"/>
    <p:sldId id="442" r:id="rId12"/>
    <p:sldId id="444" r:id="rId13"/>
    <p:sldId id="445" r:id="rId14"/>
    <p:sldId id="446" r:id="rId15"/>
    <p:sldId id="420" r:id="rId16"/>
  </p:sldIdLst>
  <p:sldSz cx="9144000" cy="6858000" type="screen4x3"/>
  <p:notesSz cx="6797675" cy="9928225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.petukhov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09C"/>
    <a:srgbClr val="F37122"/>
    <a:srgbClr val="ED5511"/>
    <a:srgbClr val="FEC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15" autoAdjust="0"/>
    <p:restoredTop sz="77046" autoAdjust="0"/>
  </p:normalViewPr>
  <p:slideViewPr>
    <p:cSldViewPr>
      <p:cViewPr>
        <p:scale>
          <a:sx n="75" d="100"/>
          <a:sy n="75" d="100"/>
        </p:scale>
        <p:origin x="-207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BE04465-1735-4238-913B-9F219DA82CEC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F9BD8E8-7989-41B4-AD44-EEDD1E85F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755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BD8E8-7989-41B4-AD44-EEDD1E85F9D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981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BD8E8-7989-41B4-AD44-EEDD1E85F9D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54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</a:t>
            </a:r>
            <a:r>
              <a:rPr lang="ru-RU" baseline="0" dirty="0" smtClean="0"/>
              <a:t> 18.04.16 – текущая таблица</a:t>
            </a:r>
          </a:p>
          <a:p>
            <a:r>
              <a:rPr lang="ru-RU" baseline="0" dirty="0" smtClean="0"/>
              <a:t>КОММЕНТАРИЙ ПОД ПЕРВОЙ ТАБЛИЦЕЙ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После 18.04.06 – таблица в каждой колонке которой – Разрешено с тарифами группы «…» указана группа из шапки колонки (колонка ПРОМО – разрешено с тарифами группы ПРОМО)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НОВЫЙ КОММЕНТАРИЙ: </a:t>
            </a:r>
            <a:r>
              <a:rPr lang="ru-RU" spc="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случае комбинирования тарифов правила и ограничения применяются ПО БОЛЕЕ ЖЕСТКИМ ПРАВИЛАМ ОДНОГО ИЗ СЕГМЕНТОВ</a:t>
            </a:r>
            <a:endParaRPr lang="ru-RU" spc="1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</a:endParaRPr>
          </a:p>
          <a:p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BD8E8-7989-41B4-AD44-EEDD1E85F9D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609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B4B5E-6E82-4C97-ADFA-FF0AE43EF28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495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4EC91-70C2-4500-B86C-1A096DEE54B4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0537A-027E-4777-9675-14892FB79F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1849-BA2F-4C59-80C7-9E19B8756EAE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CA51-97BC-467B-8538-ED5DB1C2EE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1EF3F-482D-459B-8072-7A77892C7314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0C0F0-4CA1-41D2-84FF-927A3CFE6F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F5D5A-9611-46EC-9130-86FA2A9BAFE3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D1C81-E81F-4E98-8D3A-A0704327A2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73A10-811D-427C-8C73-BB91596F3861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603B2-379C-469D-8F2B-2839745E9C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00899-E47D-486C-8BB8-7C7C916B8A00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384-0E62-411B-AD0A-F343007C27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E2790-7C6B-4F0F-B84A-8891DE630F2B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FFBB7-29D9-45FB-A06C-E8C08CAD4D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16D05-1FCF-41FC-BC95-B85729556353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A8876-817F-467E-ADEB-9F67871C87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8B36C-6F5F-4556-97A2-7D879E3B7930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6FA26-0146-4C26-BDAF-0A58EF58D2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0EFF9-69AF-4037-8BC7-547D224A6051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DFF5B-9C68-44DB-BA73-7E34B5ED79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07ADB-1EE4-4D72-AC44-BFAD9A9B1C86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FF4B1-BABB-4EFE-B7FC-6E38419AEB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D7638A-38F6-4743-851D-F1064D69A2BD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91C653-3A52-4592-938E-C268B5662A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8" descr="https://3.basecamp.com/3122808/blobs/1675c1ffd423394f094c390e6c3a8d440010/download/soc_dev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4338" name="AutoShape 10" descr="https://3.basecamp.com/3122808/blobs/1675c1ffd423394f094c390e6c3a8d440010/download/soc_dev2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4339" name="AutoShape 12" descr="https://3.basecamp.com/3122808/blobs/1675c1ffd423394f094c390e6c3a8d440010/download/soc_dev2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pic>
        <p:nvPicPr>
          <p:cNvPr id="14340" name="Picture 2" descr="C:\Users\designer\Desktop\Секисова\Презентация\облож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4775" y="0"/>
            <a:ext cx="9248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СЕМЕЙСТВА САЛОНА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ЭКОНОМ-КЛАССА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9" y="2248297"/>
            <a:ext cx="3339544" cy="28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69367"/>
            <a:ext cx="2994333" cy="28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620" y="2276872"/>
            <a:ext cx="3024351" cy="285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e.abdulina\Desktop\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7" y="365632"/>
            <a:ext cx="5172075" cy="20033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285728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ОПИСАНИЕ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FARE FAMILIES</a:t>
            </a:r>
            <a:endParaRPr lang="ru-RU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ЗАПРОС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FQF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</p:txBody>
      </p:sp>
      <p:pic>
        <p:nvPicPr>
          <p:cNvPr id="9" name="Picture 3" descr="C:\Users\e.abdulina\Desktop\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1079"/>
            <a:ext cx="9144000" cy="786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772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051" y="1322998"/>
            <a:ext cx="8229600" cy="4525963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СЕМЕЙСТВА САЛОНА БИЗНЕСС-КЛАССА</a:t>
            </a: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1" y="2071678"/>
            <a:ext cx="37814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071678"/>
            <a:ext cx="38004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e.abdulina\Desktop\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7" y="365632"/>
            <a:ext cx="5172075" cy="2003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285728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ОПИСАНИЕ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FARE FAMILIES</a:t>
            </a:r>
            <a:endParaRPr lang="ru-RU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ЗАПРОС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FQF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</p:txBody>
      </p:sp>
      <p:pic>
        <p:nvPicPr>
          <p:cNvPr id="8" name="Picture 3" descr="C:\Users\e.abdulina\Desktop\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071079"/>
            <a:ext cx="9144000" cy="786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155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.abdulina\Desktop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7" y="365632"/>
            <a:ext cx="5172075" cy="2003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285728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BEST BUY</a:t>
            </a:r>
          </a:p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ЗАПРОС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FXB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</p:txBody>
      </p:sp>
      <p:pic>
        <p:nvPicPr>
          <p:cNvPr id="8" name="Picture 3" descr="C:\Users\e.abdulina\Desktop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71079"/>
            <a:ext cx="9144000" cy="78692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45795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987823" y="4891819"/>
            <a:ext cx="334011" cy="1800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15616" y="5086624"/>
            <a:ext cx="4104456" cy="2865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97584" y="2996952"/>
            <a:ext cx="70646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 flipV="1">
            <a:off x="7164288" y="2989007"/>
            <a:ext cx="358880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43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.abdulina\Desktop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7" y="365632"/>
            <a:ext cx="5172075" cy="2003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285728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UPSELL</a:t>
            </a:r>
          </a:p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ЗАПРОС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FXU/TS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</p:txBody>
      </p:sp>
      <p:pic>
        <p:nvPicPr>
          <p:cNvPr id="8" name="Picture 3" descr="C:\Users\e.abdulina\Desktop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71079"/>
            <a:ext cx="9144000" cy="786921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498" y="1200150"/>
            <a:ext cx="64579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499992" y="2924944"/>
            <a:ext cx="936104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380312" y="2924945"/>
            <a:ext cx="420663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09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.abdulina\Desktop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7" y="365632"/>
            <a:ext cx="5172075" cy="2003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285728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ПРИМЕР РАСЧЕТА ЗАКАЗА</a:t>
            </a:r>
            <a:endParaRPr lang="en-US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ДЛЯ РАЗНЫХ КАТЕГОРИЙ ПАССАЖИРОВ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</p:txBody>
      </p:sp>
      <p:pic>
        <p:nvPicPr>
          <p:cNvPr id="8" name="Picture 3" descr="C:\Users\e.abdulina\Desktop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71079"/>
            <a:ext cx="9144000" cy="786921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75" y="964793"/>
            <a:ext cx="5499893" cy="504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280153"/>
            <a:ext cx="24106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 ЗАКАЗЕ </a:t>
            </a:r>
          </a:p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ВЗРОСЛЫХ (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ADT)</a:t>
            </a: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 РЕБЕНОК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(CHD)</a:t>
            </a: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 МЛАДЕНЕЦ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(INF)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Users\designer\Desktop\Секисова\Презентация\презентация новые тарифы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5600"/>
            <a:ext cx="9185275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5" descr="C:\Users\designer\Desktop\Секисова\Презентация\СПАСИБ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8809038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designer\Desktop\Секисова\Презентация\презентация новые тарифы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1950"/>
            <a:ext cx="9177338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1143000"/>
            <a:ext cx="8334375" cy="46307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642938"/>
            <a:ext cx="8215312" cy="592137"/>
          </a:xfrm>
        </p:spPr>
        <p:txBody>
          <a:bodyPr/>
          <a:lstStyle/>
          <a:p>
            <a:pPr algn="l"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Авиакомпания «Уральские авиалинии» </a:t>
            </a:r>
            <a:b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с 18 декабря запустила новые тарифы для путешествий по России</a:t>
            </a:r>
            <a:b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" name="TextBox 8"/>
          <p:cNvSpPr txBox="1"/>
          <p:nvPr/>
        </p:nvSpPr>
        <p:spPr>
          <a:xfrm>
            <a:off x="357158" y="285728"/>
            <a:ext cx="5294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НОВАЯ ТАРИФНАЯ СИСТЕМА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</p:txBody>
      </p:sp>
      <p:pic>
        <p:nvPicPr>
          <p:cNvPr id="12" name="Picture 2" descr="C:\Users\e.abdulina\Desktop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960" y="365631"/>
            <a:ext cx="4603423" cy="178308"/>
          </a:xfrm>
          <a:prstGeom prst="rect">
            <a:avLst/>
          </a:prstGeom>
          <a:noFill/>
        </p:spPr>
      </p:pic>
      <p:pic>
        <p:nvPicPr>
          <p:cNvPr id="1026" name="Picture 2" descr="C:\Users\designer\Desktop\Секисова\слайд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142984"/>
            <a:ext cx="8772011" cy="5135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designer\Desktop\Секисова\слайд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928802"/>
            <a:ext cx="7000924" cy="4098681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UPSELL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ПОВЫШЕНИЕ УРОВНЯ СЕМЕЙСТВА В СИСТЕМЕ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FARE FAMILY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6" name="Развернутая стрелка 5"/>
          <p:cNvSpPr/>
          <p:nvPr/>
        </p:nvSpPr>
        <p:spPr>
          <a:xfrm>
            <a:off x="1303036" y="2009930"/>
            <a:ext cx="2160240" cy="1368152"/>
          </a:xfrm>
          <a:prstGeom prst="uturnArrow">
            <a:avLst>
              <a:gd name="adj1" fmla="val 15452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2" descr="C:\Users\e.abdulina\Desktop\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7" y="365632"/>
            <a:ext cx="5172075" cy="200334"/>
          </a:xfrm>
          <a:prstGeom prst="rect">
            <a:avLst/>
          </a:prstGeom>
          <a:noFill/>
        </p:spPr>
      </p:pic>
      <p:pic>
        <p:nvPicPr>
          <p:cNvPr id="8" name="Picture 3" descr="C:\Users\e.abdulina\Desktop\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071079"/>
            <a:ext cx="9144000" cy="78692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58" y="285728"/>
            <a:ext cx="592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НОВЫЙ ТЕРМИН -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UPSELL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18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.abdulina\Desktop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7" y="365632"/>
            <a:ext cx="5172075" cy="200334"/>
          </a:xfrm>
          <a:prstGeom prst="rect">
            <a:avLst/>
          </a:prstGeom>
          <a:noFill/>
        </p:spPr>
      </p:pic>
      <p:pic>
        <p:nvPicPr>
          <p:cNvPr id="7" name="Picture 3" descr="C:\Users\e.abdulina\Desktop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71079"/>
            <a:ext cx="9144000" cy="78692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285728"/>
            <a:ext cx="592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ТАРИФЫ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2590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26477"/>
            <a:ext cx="455295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872" y="3249960"/>
            <a:ext cx="1512168" cy="1962742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WPROW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EPROW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KPRRT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MPRRT</a:t>
            </a:r>
          </a:p>
          <a:p>
            <a:pPr algn="ctr"/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40263" y="2780928"/>
            <a:ext cx="1512168" cy="243177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WECOW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EECOW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KECRT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MECRT</a:t>
            </a:r>
          </a:p>
          <a:p>
            <a:pPr algn="ctr"/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40599" y="2420888"/>
            <a:ext cx="1512168" cy="27918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YFLOW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QFLOW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SFLRT</a:t>
            </a:r>
          </a:p>
          <a:p>
            <a:pPr algn="ctr"/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268760"/>
            <a:ext cx="4552950" cy="430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ПРИМЕРЫ ТАРИФОВ В СЕМЕЙСТВАХ </a:t>
            </a:r>
          </a:p>
          <a:p>
            <a:pPr marL="0" indent="0">
              <a:buNone/>
            </a:pPr>
            <a:r>
              <a:rPr lang="ru-RU" sz="16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ЭКОНОМ-КЛАССА</a:t>
            </a:r>
            <a:endParaRPr lang="ru-RU" sz="1600" b="1" cap="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96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Picture 2" descr="C:\Users\designer\Desktop\Секисова\Презентация\презентация новые тарифы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5600"/>
            <a:ext cx="9185275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0688" y="428625"/>
            <a:ext cx="372586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КОМБИНИРОВАНИЕ ТАРИФОВ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253532" y="3013091"/>
            <a:ext cx="75009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6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случае комбинирования тарифов правила и ограничения </a:t>
            </a:r>
            <a:endParaRPr lang="ru-RU" sz="1600" spc="1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0" hangingPunct="0">
              <a:defRPr/>
            </a:pPr>
            <a:r>
              <a:rPr lang="ru-RU" sz="1600" spc="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применяются </a:t>
            </a:r>
            <a:r>
              <a:rPr lang="ru-RU" sz="16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сегментам (тарифным компонентам)</a:t>
            </a:r>
            <a:endParaRPr lang="ru-RU" sz="1600" spc="1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10685" y="3013091"/>
            <a:ext cx="71409" cy="5000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26" name="Picture 2" descr="C:\Users\designer\Desktop\Секисова\Презентация\ТАБЛИЦА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0686" y="798513"/>
            <a:ext cx="6789440" cy="214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C:\Users\designer\Desktop\Секисова\табл 3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10656" y="3656033"/>
            <a:ext cx="6858048" cy="1695443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2253532" y="5370545"/>
            <a:ext cx="75009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600" spc="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случае комбинирования тарифов правила и ограничения </a:t>
            </a:r>
            <a:r>
              <a:rPr lang="ru-RU" sz="1600" spc="1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применя</a:t>
            </a:r>
            <a:r>
              <a:rPr lang="ru-RU" sz="1600" spc="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</a:p>
          <a:p>
            <a:pPr eaLnBrk="0" hangingPunct="0">
              <a:defRPr/>
            </a:pPr>
            <a:r>
              <a:rPr lang="ru-RU" sz="1600" spc="1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ются</a:t>
            </a:r>
            <a:r>
              <a:rPr lang="ru-RU" sz="1600" spc="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ПО БОЛЕЕ ЖЕСТКИМ ПРАВИЛАМ ОДНОГО ИЗ СЕГМЕНТОВ</a:t>
            </a:r>
            <a:endParaRPr lang="ru-RU" sz="1600" spc="1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10656" y="5441983"/>
            <a:ext cx="71409" cy="5000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31000" y="798513"/>
            <a:ext cx="1499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ДО 18.04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317" y="3656430"/>
            <a:ext cx="2137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ПОСЛЕ 18.04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" b="1"/>
          <a:stretch/>
        </p:blipFill>
        <p:spPr bwMode="auto">
          <a:xfrm>
            <a:off x="1043608" y="1151330"/>
            <a:ext cx="7086600" cy="470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ая выноска 3"/>
          <p:cNvSpPr/>
          <p:nvPr/>
        </p:nvSpPr>
        <p:spPr>
          <a:xfrm>
            <a:off x="5179808" y="1381037"/>
            <a:ext cx="1440160" cy="360040"/>
          </a:xfrm>
          <a:prstGeom prst="wedgeRectCallout">
            <a:avLst>
              <a:gd name="adj1" fmla="val -63162"/>
              <a:gd name="adj2" fmla="val 707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PROMO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5179808" y="3685716"/>
            <a:ext cx="1440160" cy="360040"/>
          </a:xfrm>
          <a:prstGeom prst="wedgeRectCallout">
            <a:avLst>
              <a:gd name="adj1" fmla="val -63162"/>
              <a:gd name="adj2" fmla="val 707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ECONOM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e.abdulina\Desktop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7" y="365632"/>
            <a:ext cx="5172075" cy="200334"/>
          </a:xfrm>
          <a:prstGeom prst="rect">
            <a:avLst/>
          </a:prstGeom>
          <a:noFill/>
        </p:spPr>
      </p:pic>
      <p:pic>
        <p:nvPicPr>
          <p:cNvPr id="9" name="Picture 3" descr="C:\Users\e.abdulina\Desktop\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71079"/>
            <a:ext cx="9144000" cy="78692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7158" y="285728"/>
            <a:ext cx="592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СПРАВКА О ТАРИФАХ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(FQD)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3308" y="769197"/>
            <a:ext cx="2595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FQDUFAMOW/AU6</a:t>
            </a:r>
            <a:r>
              <a:rPr lang="en-US" b="1" dirty="0" smtClean="0">
                <a:solidFill>
                  <a:srgbClr val="FF0000"/>
                </a:solidFill>
              </a:rPr>
              <a:t>/FF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65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071546"/>
            <a:ext cx="522922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e.abdulina\Desktop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7" y="365632"/>
            <a:ext cx="5172075" cy="2003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285728"/>
            <a:ext cx="70723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ЗАПРОС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FXY – </a:t>
            </a:r>
            <a:endParaRPr lang="ru-RU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ДОСТУПНЫЕ УРОВНИ ТАРИФОВ В КАЖДОМ СЕМЕЙСТВЕ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</p:txBody>
      </p:sp>
      <p:pic>
        <p:nvPicPr>
          <p:cNvPr id="7" name="Picture 3" descr="C:\Users\e.abdulina\Desktop\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71079"/>
            <a:ext cx="9144000" cy="786921"/>
          </a:xfrm>
          <a:prstGeom prst="rect">
            <a:avLst/>
          </a:prstGeom>
          <a:noFill/>
        </p:spPr>
      </p:pic>
      <p:sp>
        <p:nvSpPr>
          <p:cNvPr id="8" name="Прямоугольная выноска 7"/>
          <p:cNvSpPr/>
          <p:nvPr/>
        </p:nvSpPr>
        <p:spPr>
          <a:xfrm>
            <a:off x="3875078" y="1988840"/>
            <a:ext cx="2477264" cy="360040"/>
          </a:xfrm>
          <a:prstGeom prst="wedgeRectCallout">
            <a:avLst>
              <a:gd name="adj1" fmla="val -63162"/>
              <a:gd name="adj2" fmla="val 707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PROMO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3853979" y="2852936"/>
            <a:ext cx="2489696" cy="360040"/>
          </a:xfrm>
          <a:prstGeom prst="wedgeRectCallout">
            <a:avLst>
              <a:gd name="adj1" fmla="val -63162"/>
              <a:gd name="adj2" fmla="val 707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ECONOM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3878739" y="3717032"/>
            <a:ext cx="2489696" cy="360040"/>
          </a:xfrm>
          <a:prstGeom prst="wedgeRectCallout">
            <a:avLst>
              <a:gd name="adj1" fmla="val -63162"/>
              <a:gd name="adj2" fmla="val 707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PREMIUM-ECONOM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3883179" y="4509120"/>
            <a:ext cx="2489696" cy="360040"/>
          </a:xfrm>
          <a:prstGeom prst="wedgeRectCallout">
            <a:avLst>
              <a:gd name="adj1" fmla="val -63162"/>
              <a:gd name="adj2" fmla="val 707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BUSINESS-LIGHT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893339" y="5301208"/>
            <a:ext cx="2494424" cy="360040"/>
          </a:xfrm>
          <a:prstGeom prst="wedgeRectCallout">
            <a:avLst>
              <a:gd name="adj1" fmla="val -63162"/>
              <a:gd name="adj2" fmla="val 707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BUSINESS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4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27785"/>
            <a:ext cx="6412348" cy="431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282" y="2000240"/>
            <a:ext cx="3091665" cy="9309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e.abdulina\Desktop\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7" y="365632"/>
            <a:ext cx="5172075" cy="20033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58" y="285728"/>
            <a:ext cx="592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FARE RULES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857496"/>
            <a:ext cx="6034116" cy="321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28926" y="2857496"/>
            <a:ext cx="4857784" cy="1357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C:\Users\e.abdulina\Desktop\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1079"/>
            <a:ext cx="9144000" cy="786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472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5393</TotalTime>
  <Words>207</Words>
  <Application>Microsoft Office PowerPoint</Application>
  <PresentationFormat>Экран (4:3)</PresentationFormat>
  <Paragraphs>63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Myriad Pro</vt:lpstr>
      <vt:lpstr>Тема Office</vt:lpstr>
      <vt:lpstr>Презентация PowerPoint</vt:lpstr>
      <vt:lpstr>Авиакомпания «Уральские авиалинии»  с 18 декабря запустила новые тарифы для путешествий по России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s.petukhova</cp:lastModifiedBy>
  <cp:revision>1131</cp:revision>
  <cp:lastPrinted>2014-07-18T09:17:39Z</cp:lastPrinted>
  <dcterms:created xsi:type="dcterms:W3CDTF">2012-04-10T13:44:03Z</dcterms:created>
  <dcterms:modified xsi:type="dcterms:W3CDTF">2016-04-15T11:12:38Z</dcterms:modified>
</cp:coreProperties>
</file>